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34"/>
  </p:notesMasterIdLst>
  <p:sldIdLst>
    <p:sldId id="294" r:id="rId3"/>
    <p:sldId id="743" r:id="rId4"/>
    <p:sldId id="745" r:id="rId5"/>
    <p:sldId id="769" r:id="rId6"/>
    <p:sldId id="835" r:id="rId7"/>
    <p:sldId id="445" r:id="rId8"/>
    <p:sldId id="822" r:id="rId9"/>
    <p:sldId id="723" r:id="rId10"/>
    <p:sldId id="836" r:id="rId11"/>
    <p:sldId id="837" r:id="rId12"/>
    <p:sldId id="804" r:id="rId13"/>
    <p:sldId id="823" r:id="rId14"/>
    <p:sldId id="829" r:id="rId15"/>
    <p:sldId id="726" r:id="rId16"/>
    <p:sldId id="826" r:id="rId17"/>
    <p:sldId id="828" r:id="rId18"/>
    <p:sldId id="827" r:id="rId19"/>
    <p:sldId id="786" r:id="rId20"/>
    <p:sldId id="824" r:id="rId21"/>
    <p:sldId id="728" r:id="rId22"/>
    <p:sldId id="830" r:id="rId23"/>
    <p:sldId id="831" r:id="rId24"/>
    <p:sldId id="832" r:id="rId25"/>
    <p:sldId id="833" r:id="rId26"/>
    <p:sldId id="809" r:id="rId27"/>
    <p:sldId id="825" r:id="rId28"/>
    <p:sldId id="734" r:id="rId29"/>
    <p:sldId id="834" r:id="rId30"/>
    <p:sldId id="811" r:id="rId31"/>
    <p:sldId id="813" r:id="rId32"/>
    <p:sldId id="814" r:id="rId3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12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A22"/>
    <a:srgbClr val="0AC200"/>
    <a:srgbClr val="0432FF"/>
    <a:srgbClr val="0000FF"/>
    <a:srgbClr val="FFD400"/>
    <a:srgbClr val="00BAE8"/>
    <a:srgbClr val="FAFAFC"/>
    <a:srgbClr val="9437FF"/>
    <a:srgbClr val="44C404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14" autoAdjust="0"/>
    <p:restoredTop sz="82639" autoAdjust="0"/>
  </p:normalViewPr>
  <p:slideViewPr>
    <p:cSldViewPr snapToGrid="0">
      <p:cViewPr varScale="1">
        <p:scale>
          <a:sx n="87" d="100"/>
          <a:sy n="87" d="100"/>
        </p:scale>
        <p:origin x="17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g>
</file>

<file path=ppt/media/image2.jpg>
</file>

<file path=ppt/media/image3.tiff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2019/11/15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5610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8040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0167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0237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76460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77878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2012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9610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9360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まず最初に、最近抱えている課題認識を共有させてくださいー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※</a:t>
            </a:r>
            <a:r>
              <a:rPr kumimoji="1" lang="ja-JP" altLang="en-US"/>
              <a:t>聴衆の共感を引き出す会話が欲しい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12689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7022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04408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34389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87500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38504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46325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10162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3690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3902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13887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07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01801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8342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53284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98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2019年11月15日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プレゼンテーション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2019/11/15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2019/11/15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扉ページ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プレゼンテーション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2019年11月15日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2019/11/15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2019/11/15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扉ページ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2019/11/15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2019/11/15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ChristophLucia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0" y="5323843"/>
            <a:ext cx="9144000" cy="1080000"/>
          </a:xfrm>
          <a:ln>
            <a:noFill/>
          </a:ln>
        </p:spPr>
        <p:txBody>
          <a:bodyPr anchor="ctr"/>
          <a:lstStyle/>
          <a:p>
            <a:r>
              <a:rPr lang="ja-JP" altLang="en-US" sz="32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</a:t>
            </a: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32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宏幸・高橋</a:t>
            </a: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32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勲</a:t>
            </a:r>
            <a:endParaRPr lang="en-US" altLang="ja-JP" sz="32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32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株式会社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8000" b="1"/>
              <a:t>特殊部隊</a:t>
            </a:r>
            <a:br>
              <a:rPr lang="en-US" altLang="ja-JP" sz="8000" b="1" dirty="0"/>
            </a:br>
            <a:r>
              <a:rPr lang="en-US" altLang="ja-JP" sz="8000" b="1" dirty="0"/>
              <a:t>SET</a:t>
            </a:r>
            <a:r>
              <a:rPr lang="ja-JP" altLang="en-US" sz="8000" b="1"/>
              <a:t>チームの日常</a:t>
            </a:r>
            <a:br>
              <a:rPr lang="en-US" altLang="ja-JP" sz="9600" b="1" dirty="0"/>
            </a:br>
            <a:r>
              <a:rPr lang="en-US" altLang="ja-JP" sz="3600" b="1" dirty="0"/>
              <a:t>-</a:t>
            </a:r>
            <a:r>
              <a:rPr lang="ja-JP" altLang="en-US" sz="3600" b="1"/>
              <a:t>技術と実験を融合した実践アジャイル術</a:t>
            </a:r>
            <a:r>
              <a:rPr lang="en-US" altLang="ja-JP" sz="3600" b="1" dirty="0"/>
              <a:t>-</a:t>
            </a:r>
            <a:endParaRPr kumimoji="1" lang="ja-JP" altLang="en-US" sz="4800" b="1"/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1887" lvl="1" indent="0">
              <a:buNone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（例２）</a:t>
            </a: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Karate</a:t>
            </a: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による</a:t>
            </a: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API</a:t>
            </a: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テストの実装拡大と</a:t>
            </a: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の削減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35804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失敗しながら学び改善する発見的課題解決を</a:t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会社の組織文化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として認めている</a:t>
            </a: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で語彙と価値観を合わせ、</a:t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ロール問わずに</a:t>
            </a: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同じ方向を向くようにする</a:t>
            </a:r>
            <a:endParaRPr lang="en-US" altLang="ja-JP" sz="28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成果物ベースで会話することで、</a:t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認識のズレや行動の無駄を削ぎ、</a:t>
            </a:r>
            <a:br>
              <a:rPr lang="en-US" altLang="ja-JP" sz="28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より価値にフォーカスする</a:t>
            </a:r>
            <a:endParaRPr lang="en-US" altLang="ja-JP" sz="28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4527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2120648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プロダクト開発チームと共に在る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Learning Session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チーム力の強化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49444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Design Sprint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技術戦略の策定・実施</a:t>
            </a:r>
          </a:p>
        </p:txBody>
      </p:sp>
    </p:spTree>
    <p:extLst>
      <p:ext uri="{BB962C8B-B14F-4D97-AF65-F5344CB8AC3E}">
        <p14:creationId xmlns:p14="http://schemas.microsoft.com/office/powerpoint/2010/main" val="1428913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Learning Lesson #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en" altLang="ja-JP" sz="3600" b="1" dirty="0">
                <a:solidFill>
                  <a:srgbClr val="44C404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A way of study sessions</a:t>
            </a:r>
          </a:p>
          <a:p>
            <a:pPr algn="ctr"/>
            <a:r>
              <a:rPr lang="en-US" altLang="ja-JP" sz="3600" b="1" dirty="0">
                <a:solidFill>
                  <a:srgbClr val="44C404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during business hours!</a:t>
            </a:r>
          </a:p>
          <a:p>
            <a:endParaRPr lang="en-US" altLang="ja-JP" sz="2800" dirty="0">
              <a:solidFill>
                <a:srgbClr val="7F7F7F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lvl="8" indent="0">
              <a:lnSpc>
                <a:spcPct val="100000"/>
              </a:lnSpc>
              <a:buNone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Taught by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  <a:hlinkClick r:id="rId3"/>
              </a:rPr>
              <a:t>Chris Lucian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,</a:t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</a:b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the inventor of</a:t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</a:b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Mob Programming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09650CC-06F1-5744-8EBA-51337C13D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94" y="3266339"/>
            <a:ext cx="3353373" cy="251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32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ポイント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仕事で必要なことを、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仕事中に勉強することを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当たり前にする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実践内容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are</a:t>
            </a:r>
          </a:p>
        </p:txBody>
      </p:sp>
    </p:spTree>
    <p:extLst>
      <p:ext uri="{BB962C8B-B14F-4D97-AF65-F5344CB8AC3E}">
        <p14:creationId xmlns:p14="http://schemas.microsoft.com/office/powerpoint/2010/main" val="305667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工夫すべき点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are</a:t>
            </a:r>
          </a:p>
        </p:txBody>
      </p:sp>
    </p:spTree>
    <p:extLst>
      <p:ext uri="{BB962C8B-B14F-4D97-AF65-F5344CB8AC3E}">
        <p14:creationId xmlns:p14="http://schemas.microsoft.com/office/powerpoint/2010/main" val="1417686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成果例：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Onboarding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入社</a:t>
            </a: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ヶ月で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最前線で活躍できるように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26972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>
                <a:solidFill>
                  <a:srgbClr val="0AC200"/>
                </a:solidFill>
              </a:rPr>
              <a:t>プロダクト開発以外にも</a:t>
            </a:r>
            <a:br>
              <a:rPr lang="en-US" altLang="ja-JP" sz="4000" dirty="0">
                <a:solidFill>
                  <a:srgbClr val="0AC200"/>
                </a:solidFill>
              </a:rPr>
            </a:br>
            <a:r>
              <a:rPr lang="ja-JP" altLang="en-US" sz="4000">
                <a:solidFill>
                  <a:srgbClr val="0AC200"/>
                </a:solidFill>
              </a:rPr>
              <a:t>技術は活用できる</a:t>
            </a:r>
            <a:endParaRPr lang="en-US" altLang="ja-JP" sz="4000" dirty="0">
              <a:solidFill>
                <a:srgbClr val="0AC200"/>
              </a:solidFill>
            </a:endParaRPr>
          </a:p>
          <a:p>
            <a:pPr algn="ctr"/>
            <a:endParaRPr lang="en-US" altLang="ja-JP" sz="2800" dirty="0">
              <a:solidFill>
                <a:srgbClr val="7F7F7F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</a:rPr>
              <a:t>失敗から学べる組織文化だけではなく、</a:t>
            </a:r>
            <a:br>
              <a:rPr lang="en-US" altLang="ja-JP" sz="2800" dirty="0">
                <a:solidFill>
                  <a:srgbClr val="7F7F7F"/>
                </a:solidFill>
              </a:rPr>
            </a:br>
            <a:r>
              <a:rPr lang="ja-JP" altLang="en-US" sz="2800">
                <a:solidFill>
                  <a:srgbClr val="0AC200"/>
                </a:solidFill>
              </a:rPr>
              <a:t>仕組みも併せて作る</a:t>
            </a:r>
            <a:endParaRPr lang="en-US" altLang="ja-JP" sz="2800" dirty="0">
              <a:solidFill>
                <a:srgbClr val="0AC200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</a:rPr>
              <a:t>自動テストを、プロダクトハックのための</a:t>
            </a:r>
            <a:br>
              <a:rPr lang="en-US" altLang="ja-JP" sz="2800" dirty="0">
                <a:solidFill>
                  <a:srgbClr val="7F7F7F"/>
                </a:solidFill>
              </a:rPr>
            </a:br>
            <a:r>
              <a:rPr lang="ja-JP" altLang="en-US" sz="2800">
                <a:solidFill>
                  <a:srgbClr val="0AC200"/>
                </a:solidFill>
              </a:rPr>
              <a:t>トライアル＆エラーの手段</a:t>
            </a:r>
            <a:r>
              <a:rPr lang="ja-JP" altLang="en-US" sz="2800">
                <a:solidFill>
                  <a:srgbClr val="7F7F7F"/>
                </a:solidFill>
              </a:rPr>
              <a:t>として活用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</a:rPr>
              <a:t>する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</a:rPr>
              <a:t>広くアプローチする</a:t>
            </a:r>
            <a:r>
              <a:rPr lang="ja-JP" altLang="en-US" sz="2800">
                <a:solidFill>
                  <a:srgbClr val="0AC200"/>
                </a:solidFill>
              </a:rPr>
              <a:t>シンプルな施策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</a:rPr>
              <a:t>で</a:t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ja-JP" altLang="en-US" sz="2800">
                <a:solidFill>
                  <a:schemeClr val="bg1">
                    <a:lumMod val="50000"/>
                  </a:schemeClr>
                </a:solidFill>
              </a:rPr>
              <a:t>解決できることもたくさんある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311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2120648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プロダクト開発チームと共に在る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Learning Session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チーム力の強化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49444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Design Sprint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技術戦略の策定・実施</a:t>
            </a:r>
          </a:p>
        </p:txBody>
      </p:sp>
    </p:spTree>
    <p:extLst>
      <p:ext uri="{BB962C8B-B14F-4D97-AF65-F5344CB8AC3E}">
        <p14:creationId xmlns:p14="http://schemas.microsoft.com/office/powerpoint/2010/main" val="2527840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7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ja-JP" altLang="en-US" sz="8000" b="1"/>
              <a:t>課題認識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8942681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" altLang="ja-JP" sz="4800" dirty="0">
                <a:latin typeface="ヒラギノ角ゴ ProN W6"/>
                <a:ea typeface="ヒラギノ角ゴ ProN W6"/>
                <a:cs typeface="ヒラギノ角ゴ ProN W6"/>
              </a:rPr>
              <a:t>Design Sprint #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220788" lvl="1" indent="-457200"/>
            <a:r>
              <a:rPr lang="ja-JP" altLang="en-US" sz="32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１週間単位でアイデア出し・プロトタイピング・ユーザー実験を行う方法論</a:t>
            </a:r>
            <a:endParaRPr lang="en-US" altLang="ja-JP" sz="32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220788" lvl="1" indent="-457200"/>
            <a:r>
              <a:rPr lang="en-US" altLang="ja-JP" sz="32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Google Ventures</a:t>
            </a:r>
            <a:r>
              <a:rPr lang="ja-JP" altLang="en-US" sz="32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社が、スタートアップへの投資・支援の際に活用</a:t>
            </a:r>
            <a:endParaRPr lang="en-US" altLang="ja-JP" sz="32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220788" lvl="1" indent="-457200"/>
            <a:r>
              <a:rPr lang="en-US" altLang="ja-JP" sz="32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Slack</a:t>
            </a:r>
            <a:r>
              <a:rPr lang="ja-JP" altLang="en-US" sz="32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や</a:t>
            </a:r>
            <a:r>
              <a:rPr lang="en-US" altLang="ja-JP" sz="32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Blue Bottle Coffee</a:t>
            </a:r>
            <a:r>
              <a:rPr lang="ja-JP" altLang="en-US" sz="32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で採用</a:t>
            </a:r>
            <a:endParaRPr lang="en-US" altLang="ja-JP" sz="32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ポイント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763588" lvl="1" indent="0">
              <a:buNone/>
            </a:pPr>
            <a:r>
              <a:rPr lang="ja-JP" altLang="en-US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１週間ごとに「動くソフトウェア」を作成・デモし、短時間の議論で意思決定を行う</a:t>
            </a:r>
            <a:endParaRPr lang="en-US" altLang="ja-JP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415350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実践内容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763588" lvl="1" indent="0">
              <a:buNone/>
            </a:pP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are</a:t>
            </a:r>
          </a:p>
        </p:txBody>
      </p:sp>
    </p:spTree>
    <p:extLst>
      <p:ext uri="{BB962C8B-B14F-4D97-AF65-F5344CB8AC3E}">
        <p14:creationId xmlns:p14="http://schemas.microsoft.com/office/powerpoint/2010/main" val="33180751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工夫すべき点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763588" lvl="1" indent="0">
              <a:buNone/>
            </a:pP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are</a:t>
            </a:r>
          </a:p>
        </p:txBody>
      </p:sp>
    </p:spTree>
    <p:extLst>
      <p:ext uri="{BB962C8B-B14F-4D97-AF65-F5344CB8AC3E}">
        <p14:creationId xmlns:p14="http://schemas.microsoft.com/office/powerpoint/2010/main" val="14453159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成果例：テスト自動化の混乱の解決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763588" lvl="1" indent="0">
              <a:buNone/>
            </a:pP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are</a:t>
            </a:r>
          </a:p>
        </p:txBody>
      </p:sp>
    </p:spTree>
    <p:extLst>
      <p:ext uri="{BB962C8B-B14F-4D97-AF65-F5344CB8AC3E}">
        <p14:creationId xmlns:p14="http://schemas.microsoft.com/office/powerpoint/2010/main" val="21817024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ビジネス指向で自己組織化した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個人・チームの</a:t>
            </a:r>
            <a:r>
              <a:rPr lang="en-US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Autonomy</a:t>
            </a:r>
          </a:p>
          <a:p>
            <a:pPr algn="ctr"/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442913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自発的に課題を発見し解決する</a:t>
            </a: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442913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「全員」でビジネスをイノベートし</a:t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インパクトを与え続ける</a:t>
            </a: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442913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全員で要件・進捗・リリースを管理する</a:t>
            </a: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42988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F15A22"/>
          </a:solidFill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b="1">
                <a:solidFill>
                  <a:srgbClr val="0AC200"/>
                </a:solidFill>
              </a:rPr>
              <a:t>持ち帰って試せる</a:t>
            </a:r>
            <a:endParaRPr lang="en-US" altLang="ja-JP" sz="6000" b="1" dirty="0">
              <a:solidFill>
                <a:srgbClr val="0AC200"/>
              </a:solidFill>
            </a:endParaRPr>
          </a:p>
          <a:p>
            <a:pPr algn="ctr"/>
            <a:r>
              <a:rPr lang="ja-JP" altLang="en-US" sz="6000" b="1">
                <a:solidFill>
                  <a:srgbClr val="0AC200"/>
                </a:solidFill>
              </a:rPr>
              <a:t>アイデア</a:t>
            </a:r>
            <a:endParaRPr lang="en-US" altLang="ja-JP" sz="6000" b="1" dirty="0">
              <a:solidFill>
                <a:srgbClr val="0A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7490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title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改善を共に推進する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パートナーとなる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プロダクトマネージャーとともに、</a:t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テストの観点から</a:t>
            </a: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仕様策定を担う</a:t>
            </a:r>
            <a:endParaRPr lang="en-US" altLang="ja-JP" sz="28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開発チームとともに、テストの観点から</a:t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開発をサポートする</a:t>
            </a:r>
            <a:endParaRPr lang="en-US" altLang="ja-JP" sz="28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として、テスト自動化の推進や</a:t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必要なツールの開発・提供を行う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F15A22"/>
          </a:solidFill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b="1">
                <a:solidFill>
                  <a:srgbClr val="0AC200"/>
                </a:solidFill>
              </a:rPr>
              <a:t>まとめ</a:t>
            </a:r>
            <a:endParaRPr lang="en-US" altLang="ja-JP" sz="6000" b="1" dirty="0">
              <a:solidFill>
                <a:srgbClr val="0A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029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3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b="1">
                <a:solidFill>
                  <a:srgbClr val="0AC200"/>
                </a:solidFill>
              </a:rPr>
              <a:t>個人・チーム・</a:t>
            </a:r>
            <a:endParaRPr lang="en-US" altLang="ja-JP" sz="6000" b="1" dirty="0">
              <a:solidFill>
                <a:srgbClr val="0AC200"/>
              </a:solidFill>
            </a:endParaRPr>
          </a:p>
          <a:p>
            <a:pPr algn="ctr"/>
            <a:r>
              <a:rPr lang="ja-JP" altLang="en-US" sz="6000" b="1">
                <a:solidFill>
                  <a:srgbClr val="0AC200"/>
                </a:solidFill>
              </a:rPr>
              <a:t>会社を強化し</a:t>
            </a:r>
            <a:endParaRPr lang="en-US" altLang="ja-JP" sz="6000" b="1" dirty="0">
              <a:solidFill>
                <a:srgbClr val="0AC200"/>
              </a:solidFill>
            </a:endParaRPr>
          </a:p>
          <a:p>
            <a:pPr algn="ctr"/>
            <a:r>
              <a:rPr lang="ja-JP" altLang="en-US" sz="6000" b="1">
                <a:solidFill>
                  <a:srgbClr val="0AC200"/>
                </a:solidFill>
              </a:rPr>
              <a:t>大企業病を回避する！</a:t>
            </a:r>
            <a:endParaRPr lang="en-US" altLang="ja-JP" sz="6000" b="1" dirty="0">
              <a:solidFill>
                <a:srgbClr val="0AC200"/>
              </a:solidFill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改善を推進する理由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18853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アジャイルプラクティス・マインドセットだけで改善活動は可能か？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58083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1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en-US" altLang="ja-JP" sz="8000" b="1" dirty="0">
                <a:solidFill>
                  <a:srgbClr val="0AC200"/>
                </a:solidFill>
              </a:rPr>
              <a:t>Hack</a:t>
            </a:r>
            <a:br>
              <a:rPr lang="en-US" altLang="ja-JP" sz="8000" b="1" dirty="0">
                <a:solidFill>
                  <a:srgbClr val="0AC200"/>
                </a:solidFill>
              </a:rPr>
            </a:br>
            <a:r>
              <a:rPr lang="en-US" altLang="ja-JP" sz="8000" b="1" dirty="0">
                <a:solidFill>
                  <a:srgbClr val="0AC200"/>
                </a:solidFill>
              </a:rPr>
              <a:t>everything!</a:t>
            </a:r>
            <a:endParaRPr kumimoji="1" lang="ja-JP" altLang="en-US" sz="8000" b="1">
              <a:solidFill>
                <a:srgbClr val="0A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014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en-US" altLang="ja-JP" sz="8000" b="1" dirty="0">
                <a:solidFill>
                  <a:srgbClr val="0AC200"/>
                </a:solidFill>
              </a:rPr>
              <a:t>And</a:t>
            </a:r>
            <a:r>
              <a:rPr lang="mr-IN" altLang="ja-JP" sz="8000" b="1" dirty="0">
                <a:solidFill>
                  <a:srgbClr val="0AC200"/>
                </a:solidFill>
              </a:rPr>
              <a:t>…</a:t>
            </a:r>
            <a:br>
              <a:rPr lang="en-US" altLang="ja-JP" sz="8000" b="1" dirty="0">
                <a:solidFill>
                  <a:srgbClr val="0AC200"/>
                </a:solidFill>
              </a:rPr>
            </a:br>
            <a:r>
              <a:rPr lang="en-US" altLang="ja-JP" sz="8000" b="1" dirty="0">
                <a:solidFill>
                  <a:srgbClr val="0AC200"/>
                </a:solidFill>
              </a:rPr>
              <a:t>Be happy!</a:t>
            </a:r>
            <a:endParaRPr kumimoji="1" lang="ja-JP" altLang="en-US" sz="8000" b="1">
              <a:solidFill>
                <a:srgbClr val="0A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327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技術と実験の必要性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会社の急激な成長による</a:t>
            </a:r>
            <a:endParaRPr lang="en-US" altLang="ja-JP" sz="4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サービス連携での障害多発（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週に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回）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協力会社への依存度の急増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65726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組織・ビジネスへインパクトを与える活動の重要性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会社の急激な成長による</a:t>
            </a:r>
            <a:endParaRPr lang="en-US" altLang="ja-JP" sz="4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サービス連携での障害多発（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週に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回）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協力会社への依存度の急増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61106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/>
              <a:t>アジェンダ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2120648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プロダクト開発チームと共に在る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Learning Session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チーム力の強化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49444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Design Sprint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技術戦略の策定・実施</a:t>
            </a: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2120648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プロダクト開発チームと共に在る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Learning Session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チーム力の強化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49444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Design Sprint </a:t>
            </a:r>
            <a:r>
              <a:rPr lang="en-US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:</a:t>
            </a:r>
            <a:r>
              <a:rPr lang="en" altLang="ja-JP" sz="2800" dirty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技術戦略の策定・実施</a:t>
            </a:r>
          </a:p>
        </p:txBody>
      </p:sp>
    </p:spTree>
    <p:extLst>
      <p:ext uri="{BB962C8B-B14F-4D97-AF65-F5344CB8AC3E}">
        <p14:creationId xmlns:p14="http://schemas.microsoft.com/office/powerpoint/2010/main" val="3909021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1887" lvl="1" indent="0">
              <a:buNone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一緒に痛い目にあうことで、本当に必要なものを発見・提供することができる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chemeClr val="accent4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1131887" lvl="1" indent="0">
              <a:buNone/>
            </a:pP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（例１）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31887" lvl="1" indent="0">
              <a:buNone/>
            </a:pPr>
            <a:r>
              <a:rPr lang="en" altLang="ja-JP" sz="40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Ayaperf</a:t>
            </a:r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によるパフォーマンステストの実現と、問題の事前発見・修正</a:t>
            </a:r>
            <a:endParaRPr lang="en-US" altLang="ja-JP" sz="4000" dirty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90214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0AC200"/>
        </a:solidFill>
        <a:ln w="63500">
          <a:solidFill>
            <a:srgbClr val="FF0000"/>
          </a:solidFill>
        </a:ln>
      </a:spPr>
      <a:bodyPr vert="horz" lIns="91440" tIns="45720" rIns="91440" bIns="45720" rtlCol="0" anchor="ctr" anchorCtr="0">
        <a:noAutofit/>
      </a:bodyPr>
      <a:lstStyle>
        <a:defPPr marL="534988" indent="-534988" algn="ctr" defTabSz="914400">
          <a:lnSpc>
            <a:spcPct val="100000"/>
          </a:lnSpc>
          <a:spcBef>
            <a:spcPts val="0"/>
          </a:spcBef>
          <a:buNone/>
          <a:defRPr sz="2800" dirty="0" smtClean="0">
            <a:solidFill>
              <a:schemeClr val="tx1">
                <a:lumMod val="50000"/>
              </a:schemeClr>
            </a:solidFill>
            <a:latin typeface="ヒラギノ角ゴ ProN W6"/>
            <a:ea typeface="ヒラギノ角ゴ ProN W6"/>
            <a:cs typeface="ヒラギノ角ゴ ProN W6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3728</TotalTime>
  <Words>596</Words>
  <Application>Microsoft Macintosh PowerPoint</Application>
  <PresentationFormat>画面に合わせる (4:3)</PresentationFormat>
  <Paragraphs>165</Paragraphs>
  <Slides>31</Slides>
  <Notes>31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31</vt:i4>
      </vt:variant>
    </vt:vector>
  </HeadingPairs>
  <TitlesOfParts>
    <vt:vector size="39" baseType="lpstr">
      <vt:lpstr>HGPｺﾞｼｯｸE</vt:lpstr>
      <vt:lpstr>Hiragino Kaku Gothic ProN W6</vt:lpstr>
      <vt:lpstr>ＭＳ Ｐゴシック</vt:lpstr>
      <vt:lpstr>ヒラギノ角ゴ ProN W6</vt:lpstr>
      <vt:lpstr>Arial</vt:lpstr>
      <vt:lpstr>Calibri</vt:lpstr>
      <vt:lpstr>Office テーマ</vt:lpstr>
      <vt:lpstr>1_Office テーマ</vt:lpstr>
      <vt:lpstr>特殊部隊 SETチームの日常 -技術と実験を融合した実践アジャイル術-</vt:lpstr>
      <vt:lpstr>課題認識</vt:lpstr>
      <vt:lpstr>1.</vt:lpstr>
      <vt:lpstr>技術と実験の必要性</vt:lpstr>
      <vt:lpstr>組織・ビジネスへインパクトを与える活動の重要性</vt:lpstr>
      <vt:lpstr>アジェンダ</vt:lpstr>
      <vt:lpstr>PowerPoint プレゼンテーション</vt:lpstr>
      <vt:lpstr>1</vt:lpstr>
      <vt:lpstr>プラクティス・事例</vt:lpstr>
      <vt:lpstr>プラクティス・事例</vt:lpstr>
      <vt:lpstr>まとめ</vt:lpstr>
      <vt:lpstr>PowerPoint プレゼンテーション</vt:lpstr>
      <vt:lpstr>Learning Lesson #とは</vt:lpstr>
      <vt:lpstr>ポイント</vt:lpstr>
      <vt:lpstr>実践内容</vt:lpstr>
      <vt:lpstr>工夫すべき点</vt:lpstr>
      <vt:lpstr>成果例：Onboarding</vt:lpstr>
      <vt:lpstr>まとめ</vt:lpstr>
      <vt:lpstr>PowerPoint プレゼンテーション</vt:lpstr>
      <vt:lpstr>Design Sprint #とは</vt:lpstr>
      <vt:lpstr>ポイント</vt:lpstr>
      <vt:lpstr>実践内容</vt:lpstr>
      <vt:lpstr>工夫すべき点</vt:lpstr>
      <vt:lpstr>成果例：テスト自動化の混乱の解決</vt:lpstr>
      <vt:lpstr>まとめ</vt:lpstr>
      <vt:lpstr>PowerPoint プレゼンテーション</vt:lpstr>
      <vt:lpstr>title</vt:lpstr>
      <vt:lpstr>PowerPoint プレゼンテーション</vt:lpstr>
      <vt:lpstr>改善を推進する理由</vt:lpstr>
      <vt:lpstr>Hack everything!</vt:lpstr>
      <vt:lpstr>And… Be happy!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User</cp:lastModifiedBy>
  <cp:revision>6009</cp:revision>
  <dcterms:created xsi:type="dcterms:W3CDTF">2016-11-21T06:16:44Z</dcterms:created>
  <dcterms:modified xsi:type="dcterms:W3CDTF">2019-11-15T07:39:12Z</dcterms:modified>
</cp:coreProperties>
</file>

<file path=docProps/thumbnail.jpeg>
</file>